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3" r:id="rId10"/>
    <p:sldId id="270" r:id="rId11"/>
    <p:sldId id="272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70CE29D-C272-4615-96E4-1385CC88C96D}" type="datetimeFigureOut">
              <a:rPr lang="en-US"/>
              <a:pPr>
                <a:defRPr/>
              </a:pPr>
              <a:t>1/19/2012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1593DD3-7CB6-4D25-AFEC-47AA0C91C6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F50D8-3A56-43D6-9683-D6C23DBA6C4A}" type="datetime1">
              <a:rPr lang="en-US"/>
              <a:pPr>
                <a:defRPr/>
              </a:pPr>
              <a:t>1/19/2012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7B179-3955-4D9B-AF24-C502A31BA0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518B5-9A79-400E-9881-1E4F6123FD71}" type="datetime1">
              <a:rPr lang="en-US"/>
              <a:pPr>
                <a:defRPr/>
              </a:pPr>
              <a:t>1/19/2012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CB43E-8DB8-4118-A504-1CD89CFD13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A2B70-33B0-4ACC-9F28-78A740487552}" type="datetime1">
              <a:rPr lang="en-US"/>
              <a:pPr>
                <a:defRPr/>
              </a:pPr>
              <a:t>1/19/2012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26A97-F0A6-4C85-A2E5-CEB4F738A3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05BD2-48D7-4A75-A4DF-E15C95CF568A}" type="datetime1">
              <a:rPr lang="en-US"/>
              <a:pPr>
                <a:defRPr/>
              </a:pPr>
              <a:t>1/19/2012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927AE-BF77-47E4-A1AB-4CC839FF3E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FBD8D-1259-413F-AB0D-7A2736622C7E}" type="datetime1">
              <a:rPr lang="en-US"/>
              <a:pPr>
                <a:defRPr/>
              </a:pPr>
              <a:t>1/19/2012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E6141-2472-48FE-9960-A87C9013A6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726CA-0594-4A68-8B3C-4EB8E91F2678}" type="datetime1">
              <a:rPr lang="en-US"/>
              <a:pPr>
                <a:defRPr/>
              </a:pPr>
              <a:t>1/19/2012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2AB4F-D1BA-4596-B794-82DD066591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189EC-9A8C-41C7-A75C-834079E50241}" type="datetime1">
              <a:rPr lang="en-US"/>
              <a:pPr>
                <a:defRPr/>
              </a:pPr>
              <a:t>1/19/2012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0EA0B-9310-4205-BC3A-8B0F9E8467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715A3-617B-49BA-BE8E-E2DE53867499}" type="datetime1">
              <a:rPr lang="en-US"/>
              <a:pPr>
                <a:defRPr/>
              </a:pPr>
              <a:t>1/19/2012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29EF6-5D0D-4F41-A962-BC89DBF50E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782F3-C792-47F6-9F70-B4A7036B4072}" type="datetime1">
              <a:rPr lang="en-US"/>
              <a:pPr>
                <a:defRPr/>
              </a:pPr>
              <a:t>1/19/2012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BAD4B-A35D-42D4-9A5A-EAD71B7631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59AA1-4704-4EC9-A9DE-0AA4E82D525F}" type="datetime1">
              <a:rPr lang="en-US"/>
              <a:pPr>
                <a:defRPr/>
              </a:pPr>
              <a:t>1/19/2012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767B9-4244-4899-BC0E-51EA42223C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FC7CA-4403-4F5B-8890-C57D50EF0A55}" type="datetime1">
              <a:rPr lang="en-US"/>
              <a:pPr>
                <a:defRPr/>
              </a:pPr>
              <a:t>1/19/2012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AAD5C-F74B-4B21-AA74-30E5C31E5B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0EB660-1FA7-44E4-B6C7-752093FA1A29}" type="datetime1">
              <a:rPr lang="en-US"/>
              <a:pPr>
                <a:defRPr/>
              </a:pPr>
              <a:t>1/19/2012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C374C73-22ED-4F3F-B9DB-FB1BC2FCC0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188" y="1412875"/>
            <a:ext cx="7772400" cy="28829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THE PUBLIC SECTOR </a:t>
            </a:r>
            <a:b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EQUALITY DUTY: </a:t>
            </a:r>
            <a:b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PRACTICAL STRATEGIES IN A SPECIFIC CASE</a:t>
            </a:r>
            <a:b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4000" b="1" dirty="0" smtClean="0"/>
              <a:t/>
            </a:r>
            <a:br>
              <a:rPr lang="en-GB" sz="4000" b="1" dirty="0" smtClean="0"/>
            </a:br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Louise Whitfield</a:t>
            </a:r>
            <a:b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Pierce Glynn</a:t>
            </a:r>
            <a:r>
              <a:rPr lang="en-GB" sz="2700" i="1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GB" sz="2700" i="1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 19 January 2012 </a:t>
            </a:r>
            <a: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endParaRPr lang="en-GB" sz="1600" dirty="0">
              <a:solidFill>
                <a:srgbClr val="99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		</a:t>
            </a:r>
            <a:endParaRPr lang="en-GB" dirty="0"/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4663" y="5670550"/>
            <a:ext cx="4500562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Legal challenge?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Providers </a:t>
            </a:r>
            <a:r>
              <a:rPr lang="en-GB" b="1" u="sng" dirty="0" smtClean="0"/>
              <a:t>responded to consultation</a:t>
            </a:r>
            <a:r>
              <a:rPr lang="en-GB" b="1" dirty="0" smtClean="0"/>
              <a:t> </a:t>
            </a:r>
            <a:r>
              <a:rPr lang="en-GB" dirty="0" smtClean="0"/>
              <a:t>raising equality impact concerns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Does flawed ‘policy equality statement’ equal </a:t>
            </a:r>
            <a:r>
              <a:rPr lang="en-GB" b="1" u="sng" dirty="0" smtClean="0"/>
              <a:t>breach</a:t>
            </a:r>
            <a:r>
              <a:rPr lang="en-GB" dirty="0" smtClean="0"/>
              <a:t> of PSED?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Relevance, proportionality and timing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Is </a:t>
            </a:r>
            <a:r>
              <a:rPr lang="en-GB" b="1" u="sng" dirty="0" smtClean="0"/>
              <a:t>mitigation</a:t>
            </a:r>
            <a:r>
              <a:rPr lang="en-GB" dirty="0" smtClean="0"/>
              <a:t> enough to get GEO off the hook?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Can they just say there’s no </a:t>
            </a:r>
            <a:r>
              <a:rPr lang="en-GB" b="1" u="sng" dirty="0" smtClean="0"/>
              <a:t>money</a:t>
            </a:r>
            <a:r>
              <a:rPr lang="en-GB" dirty="0" smtClean="0"/>
              <a:t>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Users losing services can bring challenge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b="1" u="sng" dirty="0" smtClean="0"/>
              <a:t>Timing</a:t>
            </a:r>
            <a:r>
              <a:rPr lang="en-GB" dirty="0" smtClean="0"/>
              <a:t> is everything...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6100" y="6200775"/>
            <a:ext cx="4140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188" y="1412875"/>
            <a:ext cx="7772400" cy="28829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THE PUBLIC SECTOR </a:t>
            </a:r>
            <a:b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EQUALITY DUTY: </a:t>
            </a:r>
            <a:b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PRACTICAL STRATEGIES IN A SPECIFIC CASE</a:t>
            </a:r>
            <a:b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4000" b="1" dirty="0" smtClean="0"/>
              <a:t/>
            </a:r>
            <a:br>
              <a:rPr lang="en-GB" sz="4000" b="1" dirty="0" smtClean="0"/>
            </a:br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Louise Whitfield</a:t>
            </a:r>
            <a:b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Pierce Glynn</a:t>
            </a:r>
            <a:r>
              <a:rPr lang="en-GB" sz="2700" i="1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GB" sz="2700" i="1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 19 January 2012 </a:t>
            </a:r>
            <a: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endParaRPr lang="en-GB" sz="1600" dirty="0">
              <a:solidFill>
                <a:srgbClr val="99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		</a:t>
            </a:r>
            <a:endParaRPr lang="en-GB" dirty="0"/>
          </a:p>
        </p:txBody>
      </p:sp>
      <p:pic>
        <p:nvPicPr>
          <p:cNvPr id="2457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4663" y="5670550"/>
            <a:ext cx="4500562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GEO POLICY EQUALITY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Scheme for funding discrimination advice and casework, administered by EHRC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GEO decide (in early 2011) to take scheme away from EHRC and set up enhanced helpline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No decision on funding advice and casework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GEO propose not to fund in future; early EIA suggests no adverse impact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Consult on this: consultation closes mid-June 2011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5945188"/>
            <a:ext cx="2773362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Decision?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Helpline service spec published, no decision on advice, no new EIA</a:t>
            </a:r>
          </a:p>
          <a:p>
            <a:r>
              <a:rPr lang="en-GB" smtClean="0"/>
              <a:t>Provider networks raise concerns</a:t>
            </a:r>
          </a:p>
          <a:p>
            <a:r>
              <a:rPr lang="en-GB" smtClean="0"/>
              <a:t>Pierce Glynn press for decision, disclosure etc</a:t>
            </a:r>
          </a:p>
          <a:p>
            <a:r>
              <a:rPr lang="en-GB" smtClean="0"/>
              <a:t>GEO dodge the issue – </a:t>
            </a:r>
            <a:r>
              <a:rPr lang="en-GB" b="1" u="sng" smtClean="0"/>
              <a:t>announcement</a:t>
            </a:r>
            <a:r>
              <a:rPr lang="en-GB" smtClean="0"/>
              <a:t> due late November</a:t>
            </a:r>
          </a:p>
          <a:p>
            <a:r>
              <a:rPr lang="en-GB" smtClean="0"/>
              <a:t>GEO write on 12/12/11 and disclose “policy equality statement”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4663" y="5670550"/>
            <a:ext cx="4500562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KEY POINTS TO START WITH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Date of document: does it predate final decision?</a:t>
            </a:r>
          </a:p>
          <a:p>
            <a:r>
              <a:rPr lang="en-GB" smtClean="0"/>
              <a:t>Any updates/earlier versions you need to see?</a:t>
            </a:r>
          </a:p>
          <a:p>
            <a:r>
              <a:rPr lang="en-GB" smtClean="0"/>
              <a:t>What is the timeline for the decision-making?</a:t>
            </a:r>
          </a:p>
          <a:p>
            <a:r>
              <a:rPr lang="en-GB" smtClean="0"/>
              <a:t>What policies/decisions does it cover?</a:t>
            </a:r>
          </a:p>
          <a:p>
            <a:pPr lvl="1">
              <a:buFont typeface="Courier New" pitchFamily="49" charset="0"/>
              <a:buChar char="o"/>
            </a:pPr>
            <a:r>
              <a:rPr lang="en-GB" smtClean="0"/>
              <a:t>See page 3 re “looking at two options”</a:t>
            </a:r>
          </a:p>
          <a:p>
            <a:pPr lvl="1">
              <a:buFont typeface="Courier New" pitchFamily="49" charset="0"/>
              <a:buChar char="o"/>
            </a:pPr>
            <a:r>
              <a:rPr lang="en-GB" smtClean="0"/>
              <a:t>Also on page 3: “we have updated this paper”</a:t>
            </a:r>
          </a:p>
          <a:p>
            <a:pPr lvl="1">
              <a:buFont typeface="Courier New" pitchFamily="49" charset="0"/>
              <a:buChar char="o"/>
            </a:pPr>
            <a:r>
              <a:rPr lang="en-GB" smtClean="0"/>
              <a:t>Reference on page 4 to earlier EIAs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6143625"/>
            <a:ext cx="4500562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WHAT’S THE EVIDENCE BASE?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Engagement events (p.4 and annex A)</a:t>
            </a:r>
          </a:p>
          <a:p>
            <a:r>
              <a:rPr lang="en-GB" smtClean="0"/>
              <a:t>Responses to consultation (p.5 and annex B)</a:t>
            </a:r>
          </a:p>
          <a:p>
            <a:r>
              <a:rPr lang="en-GB" smtClean="0"/>
              <a:t>Sample of data</a:t>
            </a:r>
          </a:p>
          <a:p>
            <a:pPr lvl="1">
              <a:buFont typeface="Courier New" pitchFamily="49" charset="0"/>
              <a:buChar char="o"/>
            </a:pPr>
            <a:r>
              <a:rPr lang="en-GB" smtClean="0"/>
              <a:t>“data...not available”; not possible to estimate how many clients supported; “analysis...most reliable and robust that can be carried out using the information available” [footnote 1, p.5]</a:t>
            </a:r>
          </a:p>
          <a:p>
            <a:pPr lvl="1">
              <a:buFont typeface="Courier New" pitchFamily="49" charset="0"/>
              <a:buChar char="o"/>
            </a:pPr>
            <a:r>
              <a:rPr lang="en-GB" smtClean="0"/>
              <a:t>“any findings must be treated with caution”</a:t>
            </a:r>
          </a:p>
          <a:p>
            <a:endParaRPr lang="en-GB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4663" y="5670550"/>
            <a:ext cx="4140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DOES THE DOCUMENT MAKE SENSE?</a:t>
            </a:r>
            <a:endParaRPr lang="en-GB" dirty="0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Should be written in accessible language and easy to understand</a:t>
            </a:r>
          </a:p>
          <a:p>
            <a:r>
              <a:rPr lang="en-GB" smtClean="0"/>
              <a:t>See page 4 “options” – reference to “Biii) below” – but there is no Biii)</a:t>
            </a:r>
          </a:p>
          <a:p>
            <a:r>
              <a:rPr lang="en-GB" smtClean="0"/>
              <a:t>Also, GEO had already decided on Aiii) (enhanced helpline) back in February 2011, so unclear how they are meeting duty to assess impact on equality if decision already taken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6463" y="6021388"/>
            <a:ext cx="4140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DO THE CONCLUSIONS MAKE SENSE?</a:t>
            </a:r>
            <a:br>
              <a:rPr lang="en-GB" dirty="0" smtClean="0"/>
            </a:br>
            <a:r>
              <a:rPr lang="en-GB" dirty="0" smtClean="0"/>
              <a:t>PART 1</a:t>
            </a:r>
            <a:endParaRPr lang="en-GB" dirty="0"/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Remember the proposal is to take away advice services targetted at the protected groups</a:t>
            </a:r>
          </a:p>
          <a:p>
            <a:r>
              <a:rPr lang="en-GB" smtClean="0"/>
              <a:t>See table on pages 8 to 10</a:t>
            </a:r>
          </a:p>
          <a:p>
            <a:pPr lvl="1">
              <a:buFont typeface="Courier New" pitchFamily="49" charset="0"/>
              <a:buChar char="o"/>
            </a:pPr>
            <a:r>
              <a:rPr lang="en-GB" smtClean="0"/>
              <a:t>Impact on eliminating discrimination etc: “neutral”</a:t>
            </a:r>
          </a:p>
          <a:p>
            <a:pPr lvl="1">
              <a:buFont typeface="Courier New" pitchFamily="49" charset="0"/>
              <a:buChar char="o"/>
            </a:pPr>
            <a:r>
              <a:rPr lang="en-GB" smtClean="0"/>
              <a:t>Impact on advancing equality of opportunity: “positive”</a:t>
            </a:r>
          </a:p>
          <a:p>
            <a:pPr lvl="1">
              <a:buFont typeface="Courier New" pitchFamily="49" charset="0"/>
              <a:buChar char="o"/>
            </a:pPr>
            <a:r>
              <a:rPr lang="en-GB" smtClean="0"/>
              <a:t>Impact on fostering good relations: “positive”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7538" y="6092825"/>
            <a:ext cx="4140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DO THE CONCLUSIONS MAKE SENSE?</a:t>
            </a:r>
            <a:br>
              <a:rPr lang="en-GB" dirty="0" smtClean="0"/>
            </a:br>
            <a:r>
              <a:rPr lang="en-GB" dirty="0" smtClean="0"/>
              <a:t>PART 2</a:t>
            </a:r>
            <a:endParaRPr lang="en-GB" dirty="0"/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See table on page 10-11: impact on people with protected characteristic</a:t>
            </a:r>
          </a:p>
          <a:p>
            <a:r>
              <a:rPr lang="en-GB" smtClean="0"/>
              <a:t>“negligible – very few clients with age-based cases” etc</a:t>
            </a:r>
          </a:p>
          <a:p>
            <a:r>
              <a:rPr lang="en-GB" smtClean="0"/>
              <a:t>Any mitigation – “N/A”</a:t>
            </a:r>
          </a:p>
          <a:p>
            <a:r>
              <a:rPr lang="en-GB" smtClean="0"/>
              <a:t>Flaws in analysis</a:t>
            </a:r>
          </a:p>
          <a:p>
            <a:r>
              <a:rPr lang="en-GB" smtClean="0"/>
              <a:t>Gaps in information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4663" y="5670550"/>
            <a:ext cx="4140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YOUR RESPONSE?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Prepare critical analysis of document using resources: s.149 wording, guidance etc</a:t>
            </a:r>
          </a:p>
          <a:p>
            <a:r>
              <a:rPr lang="en-GB" smtClean="0"/>
              <a:t>Focus on evidence and conclusions</a:t>
            </a:r>
          </a:p>
          <a:p>
            <a:r>
              <a:rPr lang="en-GB" smtClean="0"/>
              <a:t>Keep big picture and impact on equality in mind</a:t>
            </a:r>
          </a:p>
          <a:p>
            <a:r>
              <a:rPr lang="en-GB" smtClean="0"/>
              <a:t>What do you say public authority should have done instead and what should they do now?</a:t>
            </a:r>
          </a:p>
          <a:p>
            <a:r>
              <a:rPr lang="en-GB" smtClean="0"/>
              <a:t>What’s your mandate?</a:t>
            </a:r>
          </a:p>
          <a:p>
            <a:endParaRPr lang="en-GB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7538" y="6200775"/>
            <a:ext cx="41402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477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Arial</vt:lpstr>
      <vt:lpstr>Courier New</vt:lpstr>
      <vt:lpstr>Office Theme</vt:lpstr>
      <vt:lpstr>THE PUBLIC SECTOR  EQUALITY DUTY:  PRACTICAL STRATEGIES IN A SPECIFIC CASE  Louise Whitfield Pierce Glynn   19 January 2012  </vt:lpstr>
      <vt:lpstr>GEO POLICY EQUALITY STATEMENT</vt:lpstr>
      <vt:lpstr>Decision?</vt:lpstr>
      <vt:lpstr>KEY POINTS TO START WITH</vt:lpstr>
      <vt:lpstr>WHAT’S THE EVIDENCE BASE?</vt:lpstr>
      <vt:lpstr>DOES THE DOCUMENT MAKE SENSE?</vt:lpstr>
      <vt:lpstr>DO THE CONCLUSIONS MAKE SENSE? PART 1</vt:lpstr>
      <vt:lpstr>DO THE CONCLUSIONS MAKE SENSE? PART 2</vt:lpstr>
      <vt:lpstr>YOUR RESPONSE?</vt:lpstr>
      <vt:lpstr>Legal challenge?</vt:lpstr>
      <vt:lpstr>THE PUBLIC SECTOR  EQUALITY DUTY:  PRACTICAL STRATEGIES IN A SPECIFIC CASE  Louise Whitfield Pierce Glynn   19 January 2012  </vt:lpstr>
    </vt:vector>
  </TitlesOfParts>
  <Company>Pierce Glynn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Gareth Mitchell</dc:creator>
  <cp:lastModifiedBy>Electra.Babouri</cp:lastModifiedBy>
  <cp:revision>31</cp:revision>
  <dcterms:created xsi:type="dcterms:W3CDTF">2010-01-19T16:16:17Z</dcterms:created>
  <dcterms:modified xsi:type="dcterms:W3CDTF">2012-01-19T16:26:58Z</dcterms:modified>
</cp:coreProperties>
</file>