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3" r:id="rId12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84" autoAdjust="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74" y="-84"/>
      </p:cViewPr>
      <p:guideLst>
        <p:guide orient="horz" pos="3108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30B79-0529-4E8F-AA1E-3F83764B1128}" type="datetimeFigureOut">
              <a:rPr lang="en-GB" smtClean="0"/>
              <a:pPr/>
              <a:t>16/01/2012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06BA0-0890-47EE-A59C-0B8A57815E1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8E02A-7D98-4B2E-99FA-F425DE891DD6}" type="datetimeFigureOut">
              <a:rPr lang="en-US" smtClean="0"/>
              <a:pPr/>
              <a:t>1/16/2012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7E64D-5D9B-420E-B3D5-C52597155AA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7E64D-5D9B-420E-B3D5-C52597155AA9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7E64D-5D9B-420E-B3D5-C52597155AA9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7E64D-5D9B-420E-B3D5-C52597155AA9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7E64D-5D9B-420E-B3D5-C52597155AA9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7E64D-5D9B-420E-B3D5-C52597155AA9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54F6-02A8-462A-B317-AF83758D6FD0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1AE3B-CD45-406A-9C6E-C881BE7CC502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9C00-AC5B-4D98-8A6E-11B45A168E27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2D2B1-592F-45C5-A1C8-AF6E7DFE6ECA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1567-437B-4695-B1E6-7C87412CC67A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E6D3-0255-4608-AC40-A6B774AB21F5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C8583-E342-40D4-976A-C94016B90E0E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8026-06EE-4F4D-BA7E-F5F831D47BF7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63B5-1B3C-4476-92D2-AE58605B257E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D1E5-B676-486C-99C0-69A193EF7E37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1193-8F06-4925-991F-BC4683EA17A1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35E16-2410-4E14-B409-A7C82595483A}" type="datetime1">
              <a:rPr lang="en-US" smtClean="0"/>
              <a:pPr/>
              <a:t>1/16/2012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2E335-9D58-44C1-86FD-1FE72C2508F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772400" cy="2882751"/>
          </a:xfrm>
        </p:spPr>
        <p:txBody>
          <a:bodyPr>
            <a:normAutofit fontScale="90000"/>
          </a:bodyPr>
          <a:lstStyle/>
          <a:p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PRACTICAL ASPECTS OF USING AND APPLYING THE </a:t>
            </a:r>
            <a:b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PUBLIC SECTOR EQUALITY DUTY</a:t>
            </a:r>
            <a:b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Louise Whitfield</a:t>
            </a:r>
            <a:b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Pierce Glynn</a:t>
            </a:r>
            <a:r>
              <a:rPr lang="en-GB" sz="2700" i="1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GB" sz="2700" i="1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 19 January 2012 </a:t>
            </a:r>
            <a: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endParaRPr lang="en-GB" sz="1600" dirty="0">
              <a:solidFill>
                <a:srgbClr val="99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		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4000" y="6012000"/>
            <a:ext cx="45005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YOU BEEN </a:t>
            </a:r>
            <a:r>
              <a:rPr lang="en-GB" dirty="0" smtClean="0"/>
              <a:t>ENGAGED?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Equality objectives must be set by 6 April 2012 (see Regulation 3)</a:t>
            </a:r>
          </a:p>
          <a:p>
            <a:r>
              <a:rPr lang="en-GB" dirty="0" smtClean="0"/>
              <a:t>What the auth thinks it should achieve to do any of the things mentioned in s.149(1) </a:t>
            </a:r>
          </a:p>
          <a:p>
            <a:r>
              <a:rPr lang="en-GB" dirty="0" smtClean="0"/>
              <a:t>Have the public authorities you work with engaged you, your members or service-users in setting their objectives?</a:t>
            </a:r>
          </a:p>
          <a:p>
            <a:r>
              <a:rPr lang="en-GB" dirty="0" smtClean="0"/>
              <a:t>If not, why not?  Who have they engaged with and how have they set their objectives?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000" y="6012000"/>
            <a:ext cx="45005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772400" cy="2882751"/>
          </a:xfrm>
        </p:spPr>
        <p:txBody>
          <a:bodyPr>
            <a:normAutofit fontScale="90000"/>
          </a:bodyPr>
          <a:lstStyle/>
          <a:p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PRACTICAL ASPECTS OF USING AND APPLYING THE </a:t>
            </a:r>
            <a:b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PUBLIC SECTOR EQUALITY DUTY</a:t>
            </a:r>
            <a:b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Louise Whitfield</a:t>
            </a:r>
            <a:b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Pierce Glynn</a:t>
            </a:r>
            <a:r>
              <a:rPr lang="en-GB" sz="2700" i="1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GB" sz="2700" i="1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r>
              <a:rPr lang="en-GB" sz="27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 19 January 2012 </a:t>
            </a:r>
            <a: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4000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</a:br>
            <a:endParaRPr lang="en-GB" sz="1600" dirty="0">
              <a:solidFill>
                <a:srgbClr val="99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		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4000" y="6012000"/>
            <a:ext cx="45005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SOURCE MATERIALS</a:t>
            </a:r>
            <a:br>
              <a:rPr lang="en-GB" dirty="0" smtClean="0"/>
            </a:br>
            <a:r>
              <a:rPr lang="en-GB" dirty="0" smtClean="0"/>
              <a:t>to help you use &amp; apply the PSED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Wording of s.149, EA 2010 &amp; case law</a:t>
            </a:r>
          </a:p>
          <a:p>
            <a:r>
              <a:rPr lang="en-GB" dirty="0" smtClean="0"/>
              <a:t>Regulations for specific duties</a:t>
            </a:r>
          </a:p>
          <a:p>
            <a:pPr lvl="1"/>
            <a:r>
              <a:rPr lang="en-GB" dirty="0" smtClean="0"/>
              <a:t>Previous govt consulted on draft</a:t>
            </a:r>
          </a:p>
          <a:p>
            <a:pPr lvl="1"/>
            <a:r>
              <a:rPr lang="en-GB" dirty="0" smtClean="0"/>
              <a:t>Current govt re-drafted and consulted</a:t>
            </a:r>
          </a:p>
          <a:p>
            <a:pPr lvl="1"/>
            <a:r>
              <a:rPr lang="en-GB" dirty="0" smtClean="0"/>
              <a:t>Came into force on 10 Sept 2011</a:t>
            </a:r>
          </a:p>
          <a:p>
            <a:r>
              <a:rPr lang="en-GB" dirty="0" smtClean="0"/>
              <a:t>EHRC guidance on:</a:t>
            </a:r>
          </a:p>
          <a:p>
            <a:pPr lvl="1"/>
            <a:r>
              <a:rPr lang="en-GB" dirty="0" smtClean="0"/>
              <a:t>public sector equality duty</a:t>
            </a:r>
          </a:p>
          <a:p>
            <a:pPr lvl="1"/>
            <a:r>
              <a:rPr lang="en-GB" dirty="0" smtClean="0"/>
              <a:t>aspects of general duty &amp; parts of specific duties</a:t>
            </a:r>
          </a:p>
          <a:p>
            <a:pPr lvl="1"/>
            <a:r>
              <a:rPr lang="en-GB" dirty="0" smtClean="0"/>
              <a:t>guidance in a state of flux</a:t>
            </a:r>
          </a:p>
          <a:p>
            <a:pPr lvl="1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4000" y="6012000"/>
            <a:ext cx="45005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Equality Act 2010 (Specific Duties) Regulations 2011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Reg</a:t>
            </a:r>
            <a:r>
              <a:rPr lang="en-GB" dirty="0" smtClean="0"/>
              <a:t> 2: each public authority listed in either Schedule </a:t>
            </a:r>
            <a:r>
              <a:rPr lang="en-GB" b="1" u="sng" dirty="0" smtClean="0"/>
              <a:t>must publish information to demonstrate its compliance with PSED</a:t>
            </a:r>
          </a:p>
          <a:p>
            <a:r>
              <a:rPr lang="en-GB" dirty="0" err="1" smtClean="0"/>
              <a:t>Sch</a:t>
            </a:r>
            <a:r>
              <a:rPr lang="en-GB" dirty="0" smtClean="0"/>
              <a:t> 1 </a:t>
            </a:r>
            <a:r>
              <a:rPr lang="en-GB" dirty="0" err="1" smtClean="0"/>
              <a:t>auths</a:t>
            </a:r>
            <a:r>
              <a:rPr lang="en-GB" dirty="0" smtClean="0"/>
              <a:t>: by </a:t>
            </a:r>
            <a:r>
              <a:rPr lang="en-GB" b="1" u="sng" dirty="0" smtClean="0"/>
              <a:t>31 January 2012</a:t>
            </a:r>
            <a:r>
              <a:rPr lang="en-GB" dirty="0" smtClean="0"/>
              <a:t> &amp; annually</a:t>
            </a:r>
          </a:p>
          <a:p>
            <a:r>
              <a:rPr lang="en-GB" dirty="0" err="1" smtClean="0"/>
              <a:t>Sch</a:t>
            </a:r>
            <a:r>
              <a:rPr lang="en-GB" dirty="0" smtClean="0"/>
              <a:t> 2 </a:t>
            </a:r>
            <a:r>
              <a:rPr lang="en-GB" dirty="0" err="1" smtClean="0"/>
              <a:t>auths</a:t>
            </a:r>
            <a:r>
              <a:rPr lang="en-GB" dirty="0" smtClean="0"/>
              <a:t>: by 6 April 2012 &amp; annually</a:t>
            </a:r>
          </a:p>
          <a:p>
            <a:r>
              <a:rPr lang="en-GB" dirty="0" err="1" smtClean="0"/>
              <a:t>Reg</a:t>
            </a:r>
            <a:r>
              <a:rPr lang="en-GB" dirty="0" smtClean="0"/>
              <a:t> 3: each public authority must prepare and publish “specific and measurable” </a:t>
            </a:r>
            <a:r>
              <a:rPr lang="en-GB" b="1" u="sng" dirty="0" smtClean="0"/>
              <a:t>objectives</a:t>
            </a:r>
            <a:r>
              <a:rPr lang="en-GB" dirty="0" smtClean="0"/>
              <a:t> by </a:t>
            </a:r>
            <a:r>
              <a:rPr lang="en-GB" b="1" u="sng" dirty="0" smtClean="0"/>
              <a:t>6 April 2012</a:t>
            </a:r>
            <a:r>
              <a:rPr lang="en-GB" dirty="0" smtClean="0"/>
              <a:t> then every four years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4000" y="6012000"/>
            <a:ext cx="45005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GUIDANCE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Earlier versions of equality duties had statutory codes: race, disability and gender</a:t>
            </a:r>
          </a:p>
          <a:p>
            <a:r>
              <a:rPr lang="en-GB" dirty="0" smtClean="0"/>
              <a:t>No statutory code yet, only non-statutory guidance (with revisions but incomplete)</a:t>
            </a:r>
          </a:p>
          <a:p>
            <a:r>
              <a:rPr lang="en-GB" dirty="0" smtClean="0"/>
              <a:t>But even non-stat guidance should be conscientiously taken into account</a:t>
            </a:r>
          </a:p>
          <a:p>
            <a:r>
              <a:rPr lang="en-GB" dirty="0" smtClean="0"/>
              <a:t>SBS judge also said public body would “</a:t>
            </a:r>
            <a:r>
              <a:rPr lang="en-GB" i="1" dirty="0" smtClean="0"/>
              <a:t>have to justify its departure</a:t>
            </a:r>
            <a:r>
              <a:rPr lang="en-GB" dirty="0" smtClean="0"/>
              <a:t>” from non-stat guide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4000" y="6012000"/>
            <a:ext cx="45005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EHRC GUIDANCE: 5 VOLUMES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Vol</a:t>
            </a:r>
            <a:r>
              <a:rPr lang="en-GB" dirty="0" smtClean="0"/>
              <a:t> 1: The essential guide to the PSED, Jan 2011</a:t>
            </a:r>
          </a:p>
          <a:p>
            <a:r>
              <a:rPr lang="en-GB" dirty="0" err="1" smtClean="0"/>
              <a:t>Vol</a:t>
            </a:r>
            <a:r>
              <a:rPr lang="en-GB" dirty="0" smtClean="0"/>
              <a:t> 2: Equality analysis and the equality duty: a guide for public authorities, Jan 2011</a:t>
            </a:r>
          </a:p>
          <a:p>
            <a:r>
              <a:rPr lang="en-GB" dirty="0" smtClean="0"/>
              <a:t>“</a:t>
            </a:r>
            <a:r>
              <a:rPr lang="en-GB" dirty="0" err="1" smtClean="0"/>
              <a:t>Vol</a:t>
            </a:r>
            <a:r>
              <a:rPr lang="en-GB" dirty="0" smtClean="0"/>
              <a:t> 3”: Engagement and the equality duty: a guide for public </a:t>
            </a:r>
            <a:r>
              <a:rPr lang="en-GB" dirty="0" err="1" smtClean="0"/>
              <a:t>auths</a:t>
            </a:r>
            <a:r>
              <a:rPr lang="en-GB" dirty="0" smtClean="0"/>
              <a:t> (revised) Dec 2011</a:t>
            </a:r>
          </a:p>
          <a:p>
            <a:r>
              <a:rPr lang="en-GB" dirty="0" smtClean="0"/>
              <a:t>“</a:t>
            </a:r>
            <a:r>
              <a:rPr lang="en-GB" dirty="0" err="1" smtClean="0"/>
              <a:t>Vol</a:t>
            </a:r>
            <a:r>
              <a:rPr lang="en-GB" dirty="0" smtClean="0"/>
              <a:t> 4”: Objectives and the equality duty: a guide for public </a:t>
            </a:r>
            <a:r>
              <a:rPr lang="en-GB" dirty="0" err="1" smtClean="0"/>
              <a:t>auths</a:t>
            </a:r>
            <a:r>
              <a:rPr lang="en-GB" dirty="0" smtClean="0"/>
              <a:t> (revised) Dec 2011</a:t>
            </a:r>
          </a:p>
          <a:p>
            <a:r>
              <a:rPr lang="en-GB" dirty="0" smtClean="0"/>
              <a:t>“</a:t>
            </a:r>
            <a:r>
              <a:rPr lang="en-GB" dirty="0" err="1" smtClean="0"/>
              <a:t>Vol</a:t>
            </a:r>
            <a:r>
              <a:rPr lang="en-GB" dirty="0" smtClean="0"/>
              <a:t> 5”: Equality information and the equality duty: a guide for public </a:t>
            </a:r>
            <a:r>
              <a:rPr lang="en-GB" dirty="0" err="1" smtClean="0"/>
              <a:t>auths</a:t>
            </a:r>
            <a:r>
              <a:rPr lang="en-GB" dirty="0" smtClean="0"/>
              <a:t> (revised) Dec 2011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000" y="6012000"/>
            <a:ext cx="45005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EHRC guidance: volumes 1 &amp;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err="1" smtClean="0"/>
              <a:t>Vol</a:t>
            </a:r>
            <a:r>
              <a:rPr lang="en-GB" dirty="0" smtClean="0"/>
              <a:t> 1: the essential guide to the PSED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Some parts out of date because predates new version of specific duties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Provides overview/principles from case law (p. 10)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Assessing relevance (p. 12)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Commissioning &amp; procurement (p.29)</a:t>
            </a:r>
          </a:p>
          <a:p>
            <a:r>
              <a:rPr lang="en-GB" dirty="0" err="1" smtClean="0"/>
              <a:t>Vol</a:t>
            </a:r>
            <a:r>
              <a:rPr lang="en-GB" dirty="0" smtClean="0"/>
              <a:t> 2: equality analysis and the equality duty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 “analysis” was aspect of specific duties that has been dropped; it was to replace the concept of EIAs</a:t>
            </a:r>
          </a:p>
          <a:p>
            <a:pPr lvl="1">
              <a:buFont typeface="Courier New" pitchFamily="49" charset="0"/>
              <a:buChar char="o"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000" y="6012000"/>
            <a:ext cx="45005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EHRC guidance: volumes 3, 4 &amp;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Engagement and the equality duty: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No explicit legal requirement but </a:t>
            </a:r>
            <a:r>
              <a:rPr lang="en-GB" dirty="0" smtClean="0"/>
              <a:t>engagement </a:t>
            </a:r>
            <a:r>
              <a:rPr lang="en-GB" dirty="0" smtClean="0"/>
              <a:t>helps with evidence base;  “case law states ...engagement is important”, p.6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Proportionate and integrated, pp. 12-13</a:t>
            </a:r>
          </a:p>
          <a:p>
            <a:r>
              <a:rPr lang="en-GB" dirty="0" smtClean="0"/>
              <a:t>Objectives and the equality duty: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Specific and measurable; proportionate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See examples on p. 11</a:t>
            </a:r>
          </a:p>
          <a:p>
            <a:r>
              <a:rPr lang="en-GB" dirty="0" smtClean="0"/>
              <a:t>Equality information and the equality duty: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err="1" smtClean="0"/>
              <a:t>Regs</a:t>
            </a:r>
            <a:r>
              <a:rPr lang="en-GB" dirty="0" smtClean="0"/>
              <a:t> require publication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What to gather and how: examples on pp.10-11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000" y="6012000"/>
            <a:ext cx="45005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PUTTING IT INTO PRACTICE: </a:t>
            </a:r>
            <a:br>
              <a:rPr lang="en-GB" dirty="0" smtClean="0"/>
            </a:br>
            <a:r>
              <a:rPr lang="en-GB" dirty="0" smtClean="0"/>
              <a:t>TWO ANGLES TO CONSIDER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Public authority’s overall approach to PSED: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Screening existing policies and practices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Integrating general and specific duties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Positive, proactive, supportive engagement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Specific decisions and new policies: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Where is evidence duty met?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Look at timing, information, engagement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Importance of raising concerns early</a:t>
            </a:r>
          </a:p>
          <a:p>
            <a:pPr>
              <a:buNone/>
            </a:pPr>
            <a:endParaRPr lang="en-GB" dirty="0" smtClean="0"/>
          </a:p>
          <a:p>
            <a:pPr lvl="1">
              <a:buFont typeface="Courier New" pitchFamily="49" charset="0"/>
              <a:buChar char="o"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7" y="6021288"/>
            <a:ext cx="45005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PUBLICATION DEADLINE:</a:t>
            </a:r>
            <a:br>
              <a:rPr lang="en-GB" dirty="0" smtClean="0"/>
            </a:br>
            <a:r>
              <a:rPr lang="en-GB" dirty="0" smtClean="0"/>
              <a:t>31 </a:t>
            </a:r>
            <a:r>
              <a:rPr lang="en-GB" dirty="0" smtClean="0"/>
              <a:t>JANUARY </a:t>
            </a:r>
            <a:r>
              <a:rPr lang="en-GB" dirty="0" smtClean="0"/>
              <a:t>2012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Be aware of what the public authorities you work with are meant to publish (see Regulation 2(1))</a:t>
            </a:r>
          </a:p>
          <a:p>
            <a:r>
              <a:rPr lang="en-GB" dirty="0" smtClean="0"/>
              <a:t>Information to demonstrate their compliance with </a:t>
            </a:r>
            <a:r>
              <a:rPr lang="en-GB" dirty="0" smtClean="0"/>
              <a:t>s.149 EA 2010: PSED</a:t>
            </a:r>
            <a:endParaRPr lang="en-GB" dirty="0" smtClean="0"/>
          </a:p>
          <a:p>
            <a:r>
              <a:rPr lang="en-GB" dirty="0" smtClean="0"/>
              <a:t>What do you think of </a:t>
            </a:r>
            <a:r>
              <a:rPr lang="en-GB" dirty="0" smtClean="0"/>
              <a:t>the info?</a:t>
            </a:r>
            <a:endParaRPr lang="en-GB" dirty="0" smtClean="0"/>
          </a:p>
          <a:p>
            <a:r>
              <a:rPr lang="en-GB" dirty="0" smtClean="0"/>
              <a:t>What is it based on?</a:t>
            </a:r>
          </a:p>
          <a:p>
            <a:r>
              <a:rPr lang="en-GB" dirty="0" smtClean="0"/>
              <a:t>Where is the evidence?</a:t>
            </a:r>
          </a:p>
          <a:p>
            <a:r>
              <a:rPr lang="en-GB" dirty="0" smtClean="0"/>
              <a:t>How did they gather the information?</a:t>
            </a:r>
          </a:p>
          <a:p>
            <a:r>
              <a:rPr lang="en-GB" dirty="0" smtClean="0"/>
              <a:t>Did they ask you what you thought?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000" y="6012000"/>
            <a:ext cx="45005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653</Words>
  <Application>Microsoft Office PowerPoint</Application>
  <PresentationFormat>On-screen Show (4:3)</PresentationFormat>
  <Paragraphs>76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PRACTICAL ASPECTS OF USING AND APPLYING THE  PUBLIC SECTOR EQUALITY DUTY  Louise Whitfield Pierce Glynn   19 January 2012  </vt:lpstr>
      <vt:lpstr>SOURCE MATERIALS to help you use &amp; apply the PSED</vt:lpstr>
      <vt:lpstr>The Equality Act 2010 (Specific Duties) Regulations 2011</vt:lpstr>
      <vt:lpstr>GUIDANCE</vt:lpstr>
      <vt:lpstr>EHRC GUIDANCE: 5 VOLUMES</vt:lpstr>
      <vt:lpstr>EHRC guidance: volumes 1 &amp; 2</vt:lpstr>
      <vt:lpstr>EHRC guidance: volumes 3, 4 &amp; 5</vt:lpstr>
      <vt:lpstr>PUTTING IT INTO PRACTICE:  TWO ANGLES TO CONSIDER</vt:lpstr>
      <vt:lpstr>PUBLICATION DEADLINE: 31 JANUARY 2012</vt:lpstr>
      <vt:lpstr>HAVE YOU BEEN ENGAGED?</vt:lpstr>
      <vt:lpstr>PRACTICAL ASPECTS OF USING AND APPLYING THE  PUBLIC SECTOR EQUALITY DUTY  Louise Whitfield Pierce Glynn   19 January 2012  </vt:lpstr>
    </vt:vector>
  </TitlesOfParts>
  <Company>Pierce Glynn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Gareth Mitchell</dc:creator>
  <cp:lastModifiedBy>Louise Whitfield</cp:lastModifiedBy>
  <cp:revision>86</cp:revision>
  <dcterms:created xsi:type="dcterms:W3CDTF">2010-01-19T16:16:17Z</dcterms:created>
  <dcterms:modified xsi:type="dcterms:W3CDTF">2012-01-16T09:56:39Z</dcterms:modified>
</cp:coreProperties>
</file>