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3" r:id="rId5"/>
    <p:sldId id="274" r:id="rId6"/>
    <p:sldId id="267" r:id="rId7"/>
    <p:sldId id="266" r:id="rId8"/>
    <p:sldId id="260" r:id="rId9"/>
    <p:sldId id="271" r:id="rId10"/>
    <p:sldId id="261" r:id="rId11"/>
    <p:sldId id="262" r:id="rId12"/>
    <p:sldId id="265" r:id="rId13"/>
    <p:sldId id="268" r:id="rId14"/>
    <p:sldId id="269" r:id="rId15"/>
    <p:sldId id="272" r:id="rId16"/>
    <p:sldId id="273" r:id="rId17"/>
    <p:sldId id="275" r:id="rId18"/>
    <p:sldId id="276" r:id="rId19"/>
    <p:sldId id="257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ＭＳ Ｐゴシック" pitchFamily="-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6F"/>
    <a:srgbClr val="4343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46" autoAdjust="0"/>
    <p:restoredTop sz="90929"/>
  </p:normalViewPr>
  <p:slideViewPr>
    <p:cSldViewPr>
      <p:cViewPr>
        <p:scale>
          <a:sx n="50" d="100"/>
          <a:sy n="50" d="100"/>
        </p:scale>
        <p:origin x="-209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2DC9DB11-043F-4D54-B444-94A8784FC5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E96796-425C-4BE2-9867-D403077AED84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B98A8-C7C8-4762-A8D9-BF2A5BAEE3EE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B2C33-D755-4E5E-A8D9-5E5EAEB81BEB}" type="slidenum">
              <a:rPr lang="en-US"/>
              <a:pPr/>
              <a:t>19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19100"/>
            <a:ext cx="1943100" cy="5143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19100"/>
            <a:ext cx="5676900" cy="5143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matrix_pp_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19100"/>
            <a:ext cx="609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-80" charset="0"/>
          <a:ea typeface="ＭＳ Ｐゴシック" pitchFamily="-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24246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24246F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24246F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24246F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246F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246F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246F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246F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246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matrix_pp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9113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343400"/>
            <a:ext cx="6400800" cy="762000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CHALLENGING FUNDING CUTS: </a:t>
            </a:r>
            <a:r>
              <a:rPr lang="en-US" dirty="0" smtClean="0">
                <a:solidFill>
                  <a:schemeClr val="bg1"/>
                </a:solidFill>
              </a:rPr>
              <a:t>SOME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CASE STUDIES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HELEN MOUNTFIELD QC, MATRIX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Problems of co-ordination/claimants</a:t>
            </a:r>
          </a:p>
          <a:p>
            <a:endParaRPr lang="en-GB" dirty="0" smtClean="0"/>
          </a:p>
          <a:p>
            <a:r>
              <a:rPr lang="en-GB" dirty="0" smtClean="0"/>
              <a:t>Timing – budget setting and Christmas</a:t>
            </a:r>
          </a:p>
          <a:p>
            <a:endParaRPr lang="en-GB" dirty="0"/>
          </a:p>
          <a:p>
            <a:r>
              <a:rPr lang="en-GB" dirty="0" smtClean="0"/>
              <a:t>Claimants</a:t>
            </a:r>
          </a:p>
          <a:p>
            <a:endParaRPr lang="en-GB" dirty="0" smtClean="0"/>
          </a:p>
          <a:p>
            <a:r>
              <a:rPr lang="en-GB" dirty="0" smtClean="0"/>
              <a:t>Evidence from others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GROUNDS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Failure to consult fairly</a:t>
            </a:r>
          </a:p>
          <a:p>
            <a:endParaRPr lang="en-GB" dirty="0"/>
          </a:p>
          <a:p>
            <a:r>
              <a:rPr lang="en-GB" dirty="0" smtClean="0"/>
              <a:t>Breach of public sector equality duty – inadequate consideration of </a:t>
            </a:r>
            <a:r>
              <a:rPr lang="en-GB" i="1" dirty="0" smtClean="0"/>
              <a:t>differential </a:t>
            </a:r>
            <a:r>
              <a:rPr lang="en-GB" dirty="0" smtClean="0"/>
              <a:t>impact on groups</a:t>
            </a:r>
          </a:p>
          <a:p>
            <a:pPr>
              <a:buNone/>
            </a:pP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Budget not quashed</a:t>
            </a:r>
          </a:p>
          <a:p>
            <a:endParaRPr lang="en-GB" dirty="0" smtClean="0"/>
          </a:p>
          <a:p>
            <a:r>
              <a:rPr lang="en-GB" dirty="0" smtClean="0"/>
              <a:t>But categorisation decision was quashed</a:t>
            </a:r>
          </a:p>
          <a:p>
            <a:endParaRPr lang="en-GB" dirty="0"/>
          </a:p>
          <a:p>
            <a:r>
              <a:rPr lang="en-GB" dirty="0" smtClean="0"/>
              <a:t>Re-configuration of funding cuts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 smtClean="0"/>
              <a:t>LEGAL ENTITLEMENT ADVICE SERVICES, BIRMINGHAM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grants to commissioning</a:t>
            </a:r>
          </a:p>
          <a:p>
            <a:endParaRPr lang="en-GB" dirty="0" smtClean="0"/>
          </a:p>
          <a:p>
            <a:r>
              <a:rPr lang="en-GB" dirty="0" smtClean="0"/>
              <a:t>‘Commissioning review consultation’</a:t>
            </a:r>
          </a:p>
          <a:p>
            <a:endParaRPr lang="en-GB" dirty="0" smtClean="0"/>
          </a:p>
          <a:p>
            <a:r>
              <a:rPr lang="en-GB" dirty="0" smtClean="0"/>
              <a:t>Unheralded decision to cease funding</a:t>
            </a:r>
          </a:p>
          <a:p>
            <a:pPr>
              <a:buNone/>
            </a:pPr>
            <a:r>
              <a:rPr lang="en-GB" dirty="0" smtClean="0"/>
              <a:t> 	pending re-commissioning ?? 10 months later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Very urgent challenge</a:t>
            </a:r>
          </a:p>
          <a:p>
            <a:endParaRPr lang="en-GB" dirty="0" smtClean="0"/>
          </a:p>
          <a:p>
            <a:r>
              <a:rPr lang="en-GB" dirty="0" smtClean="0"/>
              <a:t>Claimants were service users</a:t>
            </a:r>
          </a:p>
          <a:p>
            <a:endParaRPr lang="en-GB" dirty="0" smtClean="0"/>
          </a:p>
          <a:p>
            <a:r>
              <a:rPr lang="en-GB" dirty="0" smtClean="0"/>
              <a:t>Explanation of impact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GROUNDS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Breach of Public Sector Equality Duty </a:t>
            </a:r>
          </a:p>
          <a:p>
            <a:endParaRPr lang="en-GB" dirty="0" smtClean="0"/>
          </a:p>
          <a:p>
            <a:r>
              <a:rPr lang="en-GB" dirty="0" smtClean="0"/>
              <a:t>Failure to consult</a:t>
            </a:r>
          </a:p>
          <a:p>
            <a:endParaRPr lang="en-GB" dirty="0" smtClean="0"/>
          </a:p>
          <a:p>
            <a:r>
              <a:rPr lang="en-GB" dirty="0" smtClean="0"/>
              <a:t>Failure to take all relevant considerations into account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Victory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Restoration of </a:t>
            </a:r>
            <a:r>
              <a:rPr lang="en-GB" dirty="0" smtClean="0"/>
              <a:t>funding – but only of organisations used by claimants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Reconfiguration of funding?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19100"/>
            <a:ext cx="6096000" cy="533400"/>
          </a:xfrm>
        </p:spPr>
        <p:txBody>
          <a:bodyPr/>
          <a:lstStyle/>
          <a:p>
            <a:r>
              <a:rPr lang="en-GB" dirty="0" smtClean="0"/>
              <a:t>Contrasting cases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00200"/>
            <a:ext cx="7772400" cy="3962400"/>
          </a:xfrm>
        </p:spPr>
        <p:txBody>
          <a:bodyPr/>
          <a:lstStyle/>
          <a:p>
            <a:r>
              <a:rPr lang="en-GB" dirty="0" smtClean="0"/>
              <a:t>Bailey v Brent [2011] EWCA </a:t>
            </a:r>
            <a:r>
              <a:rPr lang="en-GB" dirty="0" err="1" smtClean="0"/>
              <a:t>Civ</a:t>
            </a:r>
            <a:r>
              <a:rPr lang="en-GB" dirty="0" smtClean="0"/>
              <a:t> 1586</a:t>
            </a:r>
          </a:p>
          <a:p>
            <a:endParaRPr lang="en-GB" dirty="0" smtClean="0"/>
          </a:p>
          <a:p>
            <a:r>
              <a:rPr lang="en-GB" dirty="0" smtClean="0"/>
              <a:t>R(Green) v Gloucestershire CC &amp; R(Rowe &amp; </a:t>
            </a:r>
            <a:r>
              <a:rPr lang="en-GB" dirty="0" err="1" smtClean="0"/>
              <a:t>Hird</a:t>
            </a:r>
            <a:r>
              <a:rPr lang="en-GB" dirty="0" smtClean="0"/>
              <a:t>) v Gloucestershire CC [2011] EWHC 2687 (Admin)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BRENT</a:t>
            </a:r>
          </a:p>
          <a:p>
            <a:r>
              <a:rPr lang="en-GB" dirty="0" smtClean="0"/>
              <a:t>EIA conscientious attempt;</a:t>
            </a:r>
          </a:p>
          <a:p>
            <a:r>
              <a:rPr lang="en-GB" dirty="0" smtClean="0"/>
              <a:t>Points complex and quite technical;</a:t>
            </a:r>
          </a:p>
          <a:p>
            <a:r>
              <a:rPr lang="en-GB" dirty="0" smtClean="0"/>
              <a:t>Main ‘hit you between the eyes’ issues identified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 smtClean="0"/>
              <a:t>GLOUCESTERSHIRE &amp; SOMERSET</a:t>
            </a:r>
          </a:p>
          <a:p>
            <a:r>
              <a:rPr lang="en-GB" sz="2400" dirty="0" smtClean="0"/>
              <a:t>Failure to identify the obvious issues in EIAs</a:t>
            </a:r>
          </a:p>
          <a:p>
            <a:r>
              <a:rPr lang="en-GB" sz="2400" dirty="0" smtClean="0"/>
              <a:t>Failure to undertake a sufficiently thorough evidence-gathering exercise</a:t>
            </a:r>
          </a:p>
          <a:p>
            <a:r>
              <a:rPr lang="en-GB" sz="2400" dirty="0" smtClean="0"/>
              <a:t>Failure of analysis</a:t>
            </a:r>
            <a:endParaRPr lang="en-GB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=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8" name="Picture 6" descr="matrix_pp_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9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SOUTHALL BLACK SISTERS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Challenge to changed funding criteria for domestic violence services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New criteria required bidders to target services at all (female) victims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Effectively precluded SBS from bidding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Claimants were service users</a:t>
            </a:r>
          </a:p>
          <a:p>
            <a:r>
              <a:rPr lang="en-GB" dirty="0" smtClean="0"/>
              <a:t>Evidence explaining what service was and </a:t>
            </a:r>
            <a:r>
              <a:rPr lang="en-GB" i="1" dirty="0" smtClean="0"/>
              <a:t>why </a:t>
            </a:r>
            <a:r>
              <a:rPr lang="en-GB" dirty="0" smtClean="0"/>
              <a:t> it operated as it did and from service users about </a:t>
            </a:r>
            <a:r>
              <a:rPr lang="en-GB" i="1" dirty="0" smtClean="0"/>
              <a:t>why </a:t>
            </a:r>
            <a:r>
              <a:rPr lang="en-GB" dirty="0" smtClean="0"/>
              <a:t> they used the service and barriers to using others</a:t>
            </a:r>
          </a:p>
          <a:p>
            <a:r>
              <a:rPr lang="en-GB" dirty="0" smtClean="0"/>
              <a:t>Started promptly</a:t>
            </a:r>
          </a:p>
          <a:p>
            <a:r>
              <a:rPr lang="en-GB" dirty="0" smtClean="0"/>
              <a:t>EHRC intervention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GROUNDS</a:t>
            </a:r>
            <a:endParaRPr lang="en-GB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Breach of public sector equality duty</a:t>
            </a:r>
          </a:p>
          <a:p>
            <a:r>
              <a:rPr lang="en-GB" dirty="0" smtClean="0"/>
              <a:t>Failure to properly understand or follow Cohesion Guidance</a:t>
            </a:r>
          </a:p>
          <a:p>
            <a:r>
              <a:rPr lang="en-GB" dirty="0" smtClean="0"/>
              <a:t>Irrational approach to fostering good relations</a:t>
            </a:r>
          </a:p>
          <a:p>
            <a:r>
              <a:rPr lang="en-GB" dirty="0" smtClean="0"/>
              <a:t>Irrational approach to ‘equal access’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ATTACK ON 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Attacked substance of the analysis</a:t>
            </a:r>
          </a:p>
          <a:p>
            <a:r>
              <a:rPr lang="en-GB" dirty="0" smtClean="0"/>
              <a:t>But not in over-minute detail – core points</a:t>
            </a:r>
          </a:p>
          <a:p>
            <a:r>
              <a:rPr lang="en-GB" dirty="0" smtClean="0"/>
              <a:t>Getting the gist over to the judge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2.30pm capitulation</a:t>
            </a:r>
          </a:p>
          <a:p>
            <a:endParaRPr lang="en-GB" dirty="0" smtClean="0"/>
          </a:p>
          <a:p>
            <a:r>
              <a:rPr lang="en-GB" dirty="0" smtClean="0"/>
              <a:t>Useful judgment on PSEDs</a:t>
            </a:r>
          </a:p>
          <a:p>
            <a:endParaRPr lang="en-GB" dirty="0" smtClean="0"/>
          </a:p>
          <a:p>
            <a:r>
              <a:rPr lang="en-GB" dirty="0" smtClean="0"/>
              <a:t>Very useful judgment on ability to fund organisations to meet needs of specific groups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</a:t>
            </a:r>
            <a:endParaRPr lang="en-GB" dirty="0"/>
          </a:p>
        </p:txBody>
      </p:sp>
      <p:pic>
        <p:nvPicPr>
          <p:cNvPr id="4" name="Content Placeholder 3" descr="SBSvicto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556792"/>
            <a:ext cx="5472000" cy="4104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Localism + cuts = scope of LC funding radically reduced</a:t>
            </a:r>
          </a:p>
          <a:p>
            <a:r>
              <a:rPr lang="en-GB" dirty="0" smtClean="0"/>
              <a:t>Consultation on criteria for ‘pan-London’ services</a:t>
            </a:r>
          </a:p>
          <a:p>
            <a:endParaRPr lang="en-GB" dirty="0" smtClean="0"/>
          </a:p>
          <a:p>
            <a:r>
              <a:rPr lang="en-GB" dirty="0" smtClean="0"/>
              <a:t>BUT using existing commissioning categories a given</a:t>
            </a:r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LONDON COUNCILS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pic>
        <p:nvPicPr>
          <p:cNvPr id="4" name="Content Placeholder 3" descr="roma support.jpg.displa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56792"/>
            <a:ext cx="5545965" cy="4104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372</Words>
  <Application>Microsoft Office PowerPoint</Application>
  <PresentationFormat>On-screen Show (4:3)</PresentationFormat>
  <Paragraphs>94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Slide 1</vt:lpstr>
      <vt:lpstr>SOUTHALL BLACK SISTERS</vt:lpstr>
      <vt:lpstr>STRATEGY</vt:lpstr>
      <vt:lpstr>GROUNDS</vt:lpstr>
      <vt:lpstr>ATTACK ON CONTENT</vt:lpstr>
      <vt:lpstr>RESULT</vt:lpstr>
      <vt:lpstr>OUTCOME</vt:lpstr>
      <vt:lpstr>LONDON COUNCILS</vt:lpstr>
      <vt:lpstr>THE PROBLEM</vt:lpstr>
      <vt:lpstr>STRATEGY</vt:lpstr>
      <vt:lpstr>GROUNDS</vt:lpstr>
      <vt:lpstr>OUTCOME</vt:lpstr>
      <vt:lpstr>LEGAL ENTITLEMENT ADVICE SERVICES, BIRMINGHAM</vt:lpstr>
      <vt:lpstr>STRATEGY</vt:lpstr>
      <vt:lpstr>GROUNDS</vt:lpstr>
      <vt:lpstr>OUTCOME</vt:lpstr>
      <vt:lpstr>Contrasting cases</vt:lpstr>
      <vt:lpstr>Slide 18</vt:lpstr>
      <vt:lpstr>=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Willard</dc:creator>
  <cp:lastModifiedBy>hmountfield</cp:lastModifiedBy>
  <cp:revision>20</cp:revision>
  <dcterms:created xsi:type="dcterms:W3CDTF">2006-08-09T14:34:10Z</dcterms:created>
  <dcterms:modified xsi:type="dcterms:W3CDTF">2012-01-16T14:30:03Z</dcterms:modified>
</cp:coreProperties>
</file>